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8" r:id="rId2"/>
    <p:sldId id="260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C4C"/>
    <a:srgbClr val="B59967"/>
    <a:srgbClr val="042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68"/>
    <p:restoredTop sz="94667"/>
  </p:normalViewPr>
  <p:slideViewPr>
    <p:cSldViewPr snapToGrid="0">
      <p:cViewPr>
        <p:scale>
          <a:sx n="116" d="100"/>
          <a:sy n="116" d="100"/>
        </p:scale>
        <p:origin x="2488" y="1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70151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4765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9210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3065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47660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50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58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9051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6767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2052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3499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E430F-B280-CB44-9DCE-905534FC31F4}" type="datetimeFigureOut">
              <a:rPr kumimoji="1" lang="ko-KR" altLang="en-US" smtClean="0"/>
              <a:t>2026. 1. 12.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A20A-9742-5744-8C4F-7D6070C6DEE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6903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51B79B8-08ED-8335-53BE-DCB8357903EE}"/>
              </a:ext>
            </a:extLst>
          </p:cNvPr>
          <p:cNvSpPr txBox="1"/>
          <p:nvPr/>
        </p:nvSpPr>
        <p:spPr>
          <a:xfrm>
            <a:off x="667066" y="1897166"/>
            <a:ext cx="8351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국가성과 시민사회 한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·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일 연구자 심포지엄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5915F5-EEA5-AFC4-6C80-C360648B135F}"/>
              </a:ext>
            </a:extLst>
          </p:cNvPr>
          <p:cNvSpPr txBox="1"/>
          <p:nvPr/>
        </p:nvSpPr>
        <p:spPr>
          <a:xfrm>
            <a:off x="524508" y="2350093"/>
            <a:ext cx="9642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44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한국의 보호국화 및 식민화 과정과 그 유산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E24455-3A9E-4A80-F2AC-2D5C01AD16A8}"/>
              </a:ext>
            </a:extLst>
          </p:cNvPr>
          <p:cNvSpPr txBox="1"/>
          <p:nvPr/>
        </p:nvSpPr>
        <p:spPr>
          <a:xfrm>
            <a:off x="905260" y="3203129"/>
            <a:ext cx="888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ko-KR" dirty="0">
                <a:solidFill>
                  <a:srgbClr val="B59967"/>
                </a:solidFill>
                <a:latin typeface="Min Sans Medium" pitchFamily="2" charset="-128"/>
                <a:ea typeface="Min Sans Medium" pitchFamily="2" charset="-128"/>
              </a:rPr>
              <a:t>The Making of Korea’s Protectorate and Colony: Processes and Legacies</a:t>
            </a:r>
            <a:endParaRPr kumimoji="1" lang="ko-KR" altLang="en-US" dirty="0">
              <a:solidFill>
                <a:srgbClr val="B59967"/>
              </a:solidFill>
              <a:latin typeface="Min Sans Medium" pitchFamily="2" charset="-128"/>
              <a:ea typeface="Min Sans Medium" pitchFamily="2" charset="-128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5BA2A60B-EFDD-048E-7440-A1F7D1253BF0}"/>
              </a:ext>
            </a:extLst>
          </p:cNvPr>
          <p:cNvGrpSpPr/>
          <p:nvPr/>
        </p:nvGrpSpPr>
        <p:grpSpPr>
          <a:xfrm>
            <a:off x="905260" y="4039133"/>
            <a:ext cx="8881291" cy="575310"/>
            <a:chOff x="905260" y="3954780"/>
            <a:chExt cx="8881291" cy="575310"/>
          </a:xfrm>
        </p:grpSpPr>
        <p:cxnSp>
          <p:nvCxnSpPr>
            <p:cNvPr id="25" name="직선 연결선[R] 24">
              <a:extLst>
                <a:ext uri="{FF2B5EF4-FFF2-40B4-BE49-F238E27FC236}">
                  <a16:creationId xmlns:a16="http://schemas.microsoft.com/office/drawing/2014/main" id="{B201FC3D-B484-E8B5-5D2B-5248DF8D9379}"/>
                </a:ext>
              </a:extLst>
            </p:cNvPr>
            <p:cNvCxnSpPr>
              <a:cxnSpLocks/>
            </p:cNvCxnSpPr>
            <p:nvPr/>
          </p:nvCxnSpPr>
          <p:spPr>
            <a:xfrm>
              <a:off x="905260" y="3954780"/>
              <a:ext cx="8881291" cy="0"/>
            </a:xfrm>
            <a:prstGeom prst="line">
              <a:avLst/>
            </a:prstGeom>
            <a:ln w="12700">
              <a:solidFill>
                <a:srgbClr val="B599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[R] 25">
              <a:extLst>
                <a:ext uri="{FF2B5EF4-FFF2-40B4-BE49-F238E27FC236}">
                  <a16:creationId xmlns:a16="http://schemas.microsoft.com/office/drawing/2014/main" id="{42AB221F-E79F-872D-3D4E-D72FB09F0E0F}"/>
                </a:ext>
              </a:extLst>
            </p:cNvPr>
            <p:cNvCxnSpPr>
              <a:cxnSpLocks/>
            </p:cNvCxnSpPr>
            <p:nvPr/>
          </p:nvCxnSpPr>
          <p:spPr>
            <a:xfrm>
              <a:off x="905260" y="4530090"/>
              <a:ext cx="8881291" cy="0"/>
            </a:xfrm>
            <a:prstGeom prst="line">
              <a:avLst/>
            </a:prstGeom>
            <a:ln w="12700">
              <a:solidFill>
                <a:srgbClr val="B599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5FD2839-C7A1-A08E-92C5-AC322726B76E}"/>
              </a:ext>
            </a:extLst>
          </p:cNvPr>
          <p:cNvSpPr txBox="1"/>
          <p:nvPr/>
        </p:nvSpPr>
        <p:spPr>
          <a:xfrm>
            <a:off x="905260" y="4164982"/>
            <a:ext cx="8881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일 시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 </a:t>
            </a:r>
            <a:r>
              <a:rPr kumimoji="1" lang="ko-KR" altLang="en-US" sz="1600" b="1" dirty="0" err="1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ㅣ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 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2025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년 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1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월 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21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일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(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월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) 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오후 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2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시</a:t>
            </a:r>
            <a:r>
              <a:rPr kumimoji="1" lang="en-US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~6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시          장 소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 </a:t>
            </a:r>
            <a:r>
              <a:rPr kumimoji="1" lang="ko-KR" altLang="en-US" sz="1600" b="1" dirty="0" err="1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ㅣ</a:t>
            </a:r>
            <a:r>
              <a:rPr kumimoji="1" lang="ko-KR" altLang="en-US" sz="1600" b="1" dirty="0">
                <a:solidFill>
                  <a:schemeClr val="bg1"/>
                </a:solidFill>
                <a:latin typeface="Min Sans Black" pitchFamily="2" charset="-128"/>
                <a:ea typeface="Min Sans Black" pitchFamily="2" charset="-128"/>
              </a:rPr>
              <a:t> </a:t>
            </a:r>
            <a:r>
              <a:rPr kumimoji="1" lang="ko-KR" altLang="en-US" sz="1600" dirty="0" err="1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東京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 </a:t>
            </a:r>
            <a:r>
              <a:rPr kumimoji="1" lang="ko-KR" altLang="en-US" sz="1600" dirty="0" err="1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新宿区</a:t>
            </a:r>
            <a:r>
              <a:rPr kumimoji="1" lang="ko-KR" altLang="en-US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 </a:t>
            </a:r>
            <a:r>
              <a:rPr kumimoji="1" lang="en" altLang="ko-KR" sz="1600" dirty="0" err="1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Recoir</a:t>
            </a:r>
            <a:r>
              <a:rPr kumimoji="1" lang="en" altLang="ko-KR" sz="1600" dirty="0">
                <a:solidFill>
                  <a:schemeClr val="bg1"/>
                </a:solidFill>
                <a:latin typeface="Min Sans Medium" pitchFamily="2" charset="-128"/>
                <a:ea typeface="Min Sans Medium" pitchFamily="2" charset="-128"/>
              </a:rPr>
              <a:t> Conference Center</a:t>
            </a:r>
            <a:endParaRPr kumimoji="1" lang="ko-KR" altLang="en-US" sz="1600" dirty="0">
              <a:solidFill>
                <a:schemeClr val="bg1"/>
              </a:solidFill>
              <a:latin typeface="Min Sans Medium" pitchFamily="2" charset="-128"/>
              <a:ea typeface="Min Sans Medium" pitchFamily="2" charset="-12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524A74-06CC-B67B-3C69-07A67BD244AA}"/>
              </a:ext>
            </a:extLst>
          </p:cNvPr>
          <p:cNvSpPr txBox="1"/>
          <p:nvPr/>
        </p:nvSpPr>
        <p:spPr>
          <a:xfrm>
            <a:off x="-11075671" y="-456776"/>
            <a:ext cx="4437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/>
              <a:t>예시 포스터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0A07B1-0BE8-2C91-9B06-FDBF3796515C}"/>
              </a:ext>
            </a:extLst>
          </p:cNvPr>
          <p:cNvSpPr txBox="1"/>
          <p:nvPr/>
        </p:nvSpPr>
        <p:spPr>
          <a:xfrm>
            <a:off x="-3" y="-964026"/>
            <a:ext cx="1069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/>
              <a:t>남색</a:t>
            </a:r>
            <a:r>
              <a:rPr kumimoji="1" lang="en-US" altLang="ko-KR" dirty="0"/>
              <a:t>/</a:t>
            </a:r>
            <a:r>
              <a:rPr kumimoji="1" lang="ko-KR" altLang="en-US" dirty="0"/>
              <a:t>금색</a:t>
            </a:r>
            <a:r>
              <a:rPr kumimoji="1" lang="en-US" altLang="ko-KR" dirty="0"/>
              <a:t>/</a:t>
            </a:r>
            <a:r>
              <a:rPr kumimoji="1" lang="ko-KR" altLang="en-US" dirty="0"/>
              <a:t>흰색 키 컬러 </a:t>
            </a:r>
            <a:r>
              <a:rPr kumimoji="1" lang="en-US" altLang="ko-KR" dirty="0"/>
              <a:t>/</a:t>
            </a:r>
            <a:r>
              <a:rPr kumimoji="1" lang="ko-KR" altLang="en-US" dirty="0"/>
              <a:t> 폰트의 두께 </a:t>
            </a:r>
            <a:r>
              <a:rPr kumimoji="1" lang="en-US" altLang="ko-KR" dirty="0"/>
              <a:t>/</a:t>
            </a:r>
            <a:r>
              <a:rPr kumimoji="1" lang="ko-KR" altLang="en-US" dirty="0"/>
              <a:t> 금색과 흰색 라인 등을 활용할 수 있습니다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867DCF-8449-DAC4-E960-B0732809B92A}"/>
              </a:ext>
            </a:extLst>
          </p:cNvPr>
          <p:cNvSpPr txBox="1"/>
          <p:nvPr/>
        </p:nvSpPr>
        <p:spPr>
          <a:xfrm>
            <a:off x="8006862" y="954121"/>
            <a:ext cx="23072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ko-KR" altLang="en-US" sz="1500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국가성과 시민사회팀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21A923-040B-534A-E0FF-41DA1EA0D10C}"/>
              </a:ext>
            </a:extLst>
          </p:cNvPr>
          <p:cNvSpPr txBox="1"/>
          <p:nvPr/>
        </p:nvSpPr>
        <p:spPr>
          <a:xfrm>
            <a:off x="0" y="-564670"/>
            <a:ext cx="1069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dirty="0"/>
              <a:t>첨부한 </a:t>
            </a:r>
            <a:r>
              <a:rPr kumimoji="1" lang="en-US" altLang="ko-KR" dirty="0"/>
              <a:t>Min</a:t>
            </a:r>
            <a:r>
              <a:rPr kumimoji="1" lang="ko-KR" altLang="en-US" dirty="0"/>
              <a:t> </a:t>
            </a:r>
            <a:r>
              <a:rPr kumimoji="1" lang="en-US" altLang="ko-KR" dirty="0"/>
              <a:t>Sans</a:t>
            </a:r>
            <a:r>
              <a:rPr kumimoji="1" lang="ko-KR" altLang="en-US" dirty="0"/>
              <a:t>체를 사용하였습니다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  <a:r>
              <a:rPr kumimoji="1" lang="en-US" altLang="ko-KR" dirty="0"/>
              <a:t>(</a:t>
            </a:r>
            <a:r>
              <a:rPr kumimoji="1" lang="ko-KR" altLang="en-US" dirty="0"/>
              <a:t>무료사용 가능 폰트</a:t>
            </a:r>
            <a:r>
              <a:rPr kumimoji="1" lang="en-US" altLang="ko-KR" dirty="0"/>
              <a:t>)</a:t>
            </a:r>
            <a:endParaRPr kumimoji="1"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658AC6-6C81-ED34-2C33-16FB307B3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089" y="6796164"/>
            <a:ext cx="2159000" cy="5334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D77620D-01EA-D03D-BB49-6319F991C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675" y="307631"/>
            <a:ext cx="3276600" cy="6731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94048DF-79B5-F99A-1A71-40D2CC49C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24" y="368373"/>
            <a:ext cx="1905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4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0155F3-8B31-DD10-FDDD-74410DBD3A51}"/>
              </a:ext>
            </a:extLst>
          </p:cNvPr>
          <p:cNvSpPr txBox="1"/>
          <p:nvPr/>
        </p:nvSpPr>
        <p:spPr>
          <a:xfrm>
            <a:off x="667066" y="1897166"/>
            <a:ext cx="8351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국가성과 시민사회 한</a:t>
            </a:r>
            <a:r>
              <a:rPr kumimoji="1" lang="en-US" altLang="ko-KR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·</a:t>
            </a:r>
            <a:r>
              <a:rPr kumimoji="1" lang="ko-KR" altLang="en-US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일 연구자 심포지엄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2794B-ECA3-B53D-7243-343B9E42AD4B}"/>
              </a:ext>
            </a:extLst>
          </p:cNvPr>
          <p:cNvSpPr txBox="1"/>
          <p:nvPr/>
        </p:nvSpPr>
        <p:spPr>
          <a:xfrm>
            <a:off x="524508" y="2350093"/>
            <a:ext cx="9642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4400" b="1" dirty="0">
                <a:solidFill>
                  <a:srgbClr val="4C4C4C"/>
                </a:solidFill>
                <a:latin typeface="Min Sans Black" pitchFamily="2" charset="-128"/>
                <a:ea typeface="Min Sans Black" pitchFamily="2" charset="-128"/>
              </a:rPr>
              <a:t>한국의 보호국화 및 식민화 과정과 그 유산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2FE1D0-405F-E1E7-ED95-BDC76202FC1F}"/>
              </a:ext>
            </a:extLst>
          </p:cNvPr>
          <p:cNvSpPr txBox="1"/>
          <p:nvPr/>
        </p:nvSpPr>
        <p:spPr>
          <a:xfrm>
            <a:off x="905260" y="3203129"/>
            <a:ext cx="888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ko-KR" dirty="0">
                <a:solidFill>
                  <a:srgbClr val="B59967"/>
                </a:solidFill>
                <a:latin typeface="Min Sans Medium" pitchFamily="2" charset="-128"/>
                <a:ea typeface="Min Sans Medium" pitchFamily="2" charset="-128"/>
              </a:rPr>
              <a:t>The Making of Korea’s Protectorate and Colony: Processes and Legacies</a:t>
            </a:r>
            <a:endParaRPr kumimoji="1" lang="ko-KR" altLang="en-US" dirty="0">
              <a:solidFill>
                <a:srgbClr val="B59967"/>
              </a:solidFill>
              <a:latin typeface="Min Sans Medium" pitchFamily="2" charset="-128"/>
              <a:ea typeface="Min Sans Medium" pitchFamily="2" charset="-128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9826636-9E73-7646-5218-3976C56A506B}"/>
              </a:ext>
            </a:extLst>
          </p:cNvPr>
          <p:cNvGrpSpPr/>
          <p:nvPr/>
        </p:nvGrpSpPr>
        <p:grpSpPr>
          <a:xfrm>
            <a:off x="905260" y="4039133"/>
            <a:ext cx="8881291" cy="575310"/>
            <a:chOff x="905260" y="3954780"/>
            <a:chExt cx="8881291" cy="575310"/>
          </a:xfrm>
        </p:grpSpPr>
        <p:cxnSp>
          <p:nvCxnSpPr>
            <p:cNvPr id="9" name="직선 연결선[R] 8">
              <a:extLst>
                <a:ext uri="{FF2B5EF4-FFF2-40B4-BE49-F238E27FC236}">
                  <a16:creationId xmlns:a16="http://schemas.microsoft.com/office/drawing/2014/main" id="{C50342A4-BD6B-F713-12C0-0E226235E0E6}"/>
                </a:ext>
              </a:extLst>
            </p:cNvPr>
            <p:cNvCxnSpPr>
              <a:cxnSpLocks/>
            </p:cNvCxnSpPr>
            <p:nvPr/>
          </p:nvCxnSpPr>
          <p:spPr>
            <a:xfrm>
              <a:off x="905260" y="3954780"/>
              <a:ext cx="8881291" cy="0"/>
            </a:xfrm>
            <a:prstGeom prst="line">
              <a:avLst/>
            </a:prstGeom>
            <a:ln w="12700">
              <a:solidFill>
                <a:srgbClr val="B599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[R] 9">
              <a:extLst>
                <a:ext uri="{FF2B5EF4-FFF2-40B4-BE49-F238E27FC236}">
                  <a16:creationId xmlns:a16="http://schemas.microsoft.com/office/drawing/2014/main" id="{29439729-E88F-B02F-A916-28181EC3A8D0}"/>
                </a:ext>
              </a:extLst>
            </p:cNvPr>
            <p:cNvCxnSpPr>
              <a:cxnSpLocks/>
            </p:cNvCxnSpPr>
            <p:nvPr/>
          </p:nvCxnSpPr>
          <p:spPr>
            <a:xfrm>
              <a:off x="905260" y="4530090"/>
              <a:ext cx="8881291" cy="0"/>
            </a:xfrm>
            <a:prstGeom prst="line">
              <a:avLst/>
            </a:prstGeom>
            <a:ln w="12700">
              <a:solidFill>
                <a:srgbClr val="B599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4B5BEDD-4712-7A6C-6D11-EDD3B30EE649}"/>
              </a:ext>
            </a:extLst>
          </p:cNvPr>
          <p:cNvSpPr txBox="1"/>
          <p:nvPr/>
        </p:nvSpPr>
        <p:spPr>
          <a:xfrm>
            <a:off x="905260" y="4164982"/>
            <a:ext cx="8881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일 시 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: 2025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년 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1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월 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21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일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(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월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) 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오후 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2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시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~6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시          장 소 </a:t>
            </a:r>
            <a:r>
              <a:rPr kumimoji="1" lang="en-US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: </a:t>
            </a:r>
            <a:r>
              <a:rPr kumimoji="1" lang="ko-KR" altLang="en-US" sz="1600" dirty="0" err="1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東京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 </a:t>
            </a:r>
            <a:r>
              <a:rPr kumimoji="1" lang="ko-KR" altLang="en-US" sz="1600" dirty="0" err="1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新宿区</a:t>
            </a:r>
            <a:r>
              <a:rPr kumimoji="1" lang="ko-KR" altLang="en-US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 </a:t>
            </a:r>
            <a:r>
              <a:rPr kumimoji="1" lang="en" altLang="ko-KR" sz="1600" dirty="0" err="1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Recoir</a:t>
            </a:r>
            <a:r>
              <a:rPr kumimoji="1" lang="en" altLang="ko-KR" sz="1600" dirty="0">
                <a:solidFill>
                  <a:srgbClr val="4C4C4C"/>
                </a:solidFill>
                <a:latin typeface="Min Sans Medium" pitchFamily="2" charset="-128"/>
                <a:ea typeface="Min Sans Medium" pitchFamily="2" charset="-128"/>
              </a:rPr>
              <a:t> Conference Center</a:t>
            </a:r>
            <a:endParaRPr kumimoji="1" lang="ko-KR" altLang="en-US" sz="1600" dirty="0">
              <a:solidFill>
                <a:srgbClr val="4C4C4C"/>
              </a:solidFill>
              <a:latin typeface="Min Sans Medium" pitchFamily="2" charset="-128"/>
              <a:ea typeface="Min Sans Medium" pitchFamily="2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F56715-C2AE-0892-A02C-CB413261DC9E}"/>
              </a:ext>
            </a:extLst>
          </p:cNvPr>
          <p:cNvSpPr txBox="1"/>
          <p:nvPr/>
        </p:nvSpPr>
        <p:spPr>
          <a:xfrm>
            <a:off x="8053754" y="1083074"/>
            <a:ext cx="23072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500" b="1" dirty="0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K-</a:t>
            </a:r>
            <a:r>
              <a:rPr kumimoji="1" lang="ko-KR" altLang="en-US" sz="1500" b="1" dirty="0" err="1">
                <a:solidFill>
                  <a:srgbClr val="B59967"/>
                </a:solidFill>
                <a:latin typeface="Min Sans SemiBold" pitchFamily="2" charset="-128"/>
                <a:ea typeface="Min Sans SemiBold" pitchFamily="2" charset="-128"/>
              </a:rPr>
              <a:t>미래팀</a:t>
            </a:r>
            <a:endParaRPr kumimoji="1" lang="ko-KR" altLang="en-US" sz="1500" b="1" dirty="0">
              <a:solidFill>
                <a:srgbClr val="B59967"/>
              </a:solidFill>
              <a:latin typeface="Min Sans SemiBold" pitchFamily="2" charset="-128"/>
              <a:ea typeface="Min Sans SemiBold" pitchFamily="2" charset="-128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1FBD8BA-19D8-AE6D-514B-80CBB8C0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867" y="6577806"/>
            <a:ext cx="2159000" cy="5334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F436511-62EC-1894-DB4B-F47156912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88" y="461186"/>
            <a:ext cx="1905000" cy="10541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E7C721A-B73F-2D70-597A-9285414C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9476" y="402257"/>
            <a:ext cx="32766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04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</TotalTime>
  <Words>137</Words>
  <Application>Microsoft Macintosh PowerPoint</Application>
  <PresentationFormat>사용자 지정</PresentationFormat>
  <Paragraphs>13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Min Sans Black</vt:lpstr>
      <vt:lpstr>Min Sans Medium</vt:lpstr>
      <vt:lpstr>Min Sans SemiBold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</dc:creator>
  <cp:lastModifiedBy>J</cp:lastModifiedBy>
  <cp:revision>8</cp:revision>
  <dcterms:created xsi:type="dcterms:W3CDTF">2025-12-21T14:07:41Z</dcterms:created>
  <dcterms:modified xsi:type="dcterms:W3CDTF">2026-01-12T12:41:42Z</dcterms:modified>
</cp:coreProperties>
</file>