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C4C"/>
    <a:srgbClr val="042144"/>
    <a:srgbClr val="B59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77"/>
    <p:restoredTop sz="94704"/>
  </p:normalViewPr>
  <p:slideViewPr>
    <p:cSldViewPr snapToGrid="0">
      <p:cViewPr>
        <p:scale>
          <a:sx n="118" d="100"/>
          <a:sy n="118" d="100"/>
        </p:scale>
        <p:origin x="442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D257A-CCBD-3940-A45E-45D3B7181975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73CCE-FCFB-034A-8F98-5C5E92B5604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6959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B73CCE-FCFB-034A-8F98-5C5E92B56042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6861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7431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6741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96264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2495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5541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1253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058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1298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006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07412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6045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416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5E3DD44-583B-05EB-56B3-EA7BBD567077}"/>
              </a:ext>
            </a:extLst>
          </p:cNvPr>
          <p:cNvSpPr txBox="1"/>
          <p:nvPr/>
        </p:nvSpPr>
        <p:spPr>
          <a:xfrm>
            <a:off x="427037" y="205718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 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제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7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차 </a:t>
            </a:r>
            <a:r>
              <a:rPr kumimoji="1" lang="ko-KR" altLang="en-US" b="1" dirty="0" err="1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집담회</a:t>
            </a:r>
            <a:endParaRPr kumimoji="1" lang="ko-KR" altLang="en-US" b="1" dirty="0">
              <a:solidFill>
                <a:srgbClr val="B59967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E804C8-C1FA-56A2-8581-8B849350FB62}"/>
              </a:ext>
            </a:extLst>
          </p:cNvPr>
          <p:cNvSpPr txBox="1"/>
          <p:nvPr/>
        </p:nvSpPr>
        <p:spPr>
          <a:xfrm>
            <a:off x="427037" y="2629534"/>
            <a:ext cx="5346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한국사회</a:t>
            </a:r>
            <a:r>
              <a:rPr kumimoji="1" lang="en-US" altLang="ko-KR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,</a:t>
            </a:r>
          </a:p>
          <a:p>
            <a:r>
              <a:rPr kumimoji="1" lang="ko-KR" altLang="en-US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종교와 정치의 만남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A22E2D-79A2-489A-8068-10AF156169B9}"/>
              </a:ext>
            </a:extLst>
          </p:cNvPr>
          <p:cNvSpPr txBox="1"/>
          <p:nvPr/>
        </p:nvSpPr>
        <p:spPr>
          <a:xfrm>
            <a:off x="0" y="-984522"/>
            <a:ext cx="1069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/>
              <a:t>남색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금색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짙은 회색 키 컬러 </a:t>
            </a:r>
            <a:r>
              <a:rPr kumimoji="1" lang="en-US" altLang="ko-KR" dirty="0"/>
              <a:t>/</a:t>
            </a:r>
            <a:r>
              <a:rPr kumimoji="1" lang="ko-KR" altLang="en-US" dirty="0"/>
              <a:t> 폰트의 두께 </a:t>
            </a:r>
            <a:r>
              <a:rPr kumimoji="1" lang="en-US" altLang="ko-KR" dirty="0"/>
              <a:t>/</a:t>
            </a:r>
            <a:r>
              <a:rPr kumimoji="1" lang="ko-KR" altLang="en-US" dirty="0"/>
              <a:t> 금색과 흰색 라인 등을 활용해 포스터 작업을 할 수 있습니다</a:t>
            </a:r>
            <a:endParaRPr kumimoji="1" lang="en-US" alt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A1B91-4896-EA61-B496-ABA0CD3BBA75}"/>
              </a:ext>
            </a:extLst>
          </p:cNvPr>
          <p:cNvSpPr txBox="1"/>
          <p:nvPr/>
        </p:nvSpPr>
        <p:spPr>
          <a:xfrm>
            <a:off x="0" y="-559578"/>
            <a:ext cx="12491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dirty="0"/>
              <a:t>* 아래 포스터는 첨부한 </a:t>
            </a:r>
            <a:r>
              <a:rPr kumimoji="1" lang="en-US" altLang="ko-KR" sz="1600" dirty="0"/>
              <a:t>Min</a:t>
            </a:r>
            <a:r>
              <a:rPr kumimoji="1" lang="ko-KR" altLang="en-US" sz="1600" dirty="0"/>
              <a:t> </a:t>
            </a:r>
            <a:r>
              <a:rPr kumimoji="1" lang="en-US" altLang="ko-KR" sz="1600" dirty="0"/>
              <a:t>Sans</a:t>
            </a:r>
            <a:r>
              <a:rPr kumimoji="1" lang="ko-KR" altLang="en-US" sz="1600" dirty="0"/>
              <a:t>체 한가지가 사용되었고 두께 차이를 두어 활용하였습니다</a:t>
            </a:r>
            <a:r>
              <a:rPr kumimoji="1" lang="en-US" altLang="ko-KR" sz="1600" dirty="0"/>
              <a:t>.</a:t>
            </a:r>
            <a:r>
              <a:rPr kumimoji="1" lang="ko-KR" altLang="en-US" sz="1600" dirty="0"/>
              <a:t> </a:t>
            </a:r>
            <a:r>
              <a:rPr kumimoji="1" lang="en-US" altLang="ko-KR" sz="1600" dirty="0"/>
              <a:t>(</a:t>
            </a:r>
            <a:r>
              <a:rPr kumimoji="1" lang="ko-KR" altLang="en-US" sz="1600" dirty="0"/>
              <a:t>무료사용 가능 폰트</a:t>
            </a:r>
            <a:r>
              <a:rPr kumimoji="1" lang="en-US" altLang="ko-KR" sz="1600" dirty="0"/>
              <a:t>)</a:t>
            </a:r>
            <a:endParaRPr kumimoji="1" lang="ko-KR" altLang="en-US" sz="16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6F483E7-E6A2-9A6F-58D8-4B8C9781A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37" y="9803224"/>
            <a:ext cx="2159000" cy="533400"/>
          </a:xfrm>
          <a:prstGeom prst="rect">
            <a:avLst/>
          </a:prstGeom>
        </p:spPr>
      </p:pic>
      <p:cxnSp>
        <p:nvCxnSpPr>
          <p:cNvPr id="30" name="직선 연결선[R] 29">
            <a:extLst>
              <a:ext uri="{FF2B5EF4-FFF2-40B4-BE49-F238E27FC236}">
                <a16:creationId xmlns:a16="http://schemas.microsoft.com/office/drawing/2014/main" id="{30633320-6E52-7CC0-C3F5-6ADC088E03CD}"/>
              </a:ext>
            </a:extLst>
          </p:cNvPr>
          <p:cNvCxnSpPr/>
          <p:nvPr/>
        </p:nvCxnSpPr>
        <p:spPr>
          <a:xfrm>
            <a:off x="573737" y="4459300"/>
            <a:ext cx="2904565" cy="0"/>
          </a:xfrm>
          <a:prstGeom prst="line">
            <a:avLst/>
          </a:prstGeom>
          <a:ln w="12700">
            <a:solidFill>
              <a:srgbClr val="B59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09EF6DB-25EC-529A-0CB4-786DD5C484FA}"/>
              </a:ext>
            </a:extLst>
          </p:cNvPr>
          <p:cNvSpPr txBox="1"/>
          <p:nvPr/>
        </p:nvSpPr>
        <p:spPr>
          <a:xfrm>
            <a:off x="427038" y="4857518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 err="1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스티그마와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카리스마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코로나 위기 시기 신천지의 정치신학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2D55E7-CA35-EF05-F093-77A74C1553A7}"/>
              </a:ext>
            </a:extLst>
          </p:cNvPr>
          <p:cNvSpPr txBox="1"/>
          <p:nvPr/>
        </p:nvSpPr>
        <p:spPr>
          <a:xfrm>
            <a:off x="427037" y="5213379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Stigma and Charisma: The Political Theology of </a:t>
            </a:r>
            <a:r>
              <a:rPr kumimoji="1" lang="en" altLang="ko-KR" sz="1400" dirty="0" err="1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Shincheonji</a:t>
            </a:r>
            <a:endParaRPr kumimoji="1" lang="en" altLang="ko-KR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Amid the COVID-19 Pandemic Crisis</a:t>
            </a:r>
            <a:endParaRPr kumimoji="1" lang="ko-KR" altLang="en-US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1E4499-17E9-8CF6-7CEF-2AF02FE07850}"/>
              </a:ext>
            </a:extLst>
          </p:cNvPr>
          <p:cNvSpPr txBox="1"/>
          <p:nvPr/>
        </p:nvSpPr>
        <p:spPr>
          <a:xfrm>
            <a:off x="427038" y="6276971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두려움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혐오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분노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한국 극우 개신교의 정동정치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449387-A0E5-9258-521B-39AF33CC6E36}"/>
              </a:ext>
            </a:extLst>
          </p:cNvPr>
          <p:cNvSpPr txBox="1"/>
          <p:nvPr/>
        </p:nvSpPr>
        <p:spPr>
          <a:xfrm>
            <a:off x="427037" y="6632832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Fear, Hatred, and Anger: The Affective Politics of Far-Right</a:t>
            </a:r>
          </a:p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Protestantism in South Korea</a:t>
            </a:r>
            <a:endParaRPr kumimoji="1" lang="ko-KR" altLang="en-US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3F81EF-37AE-58B0-1E05-582B26330423}"/>
              </a:ext>
            </a:extLst>
          </p:cNvPr>
          <p:cNvSpPr txBox="1"/>
          <p:nvPr/>
        </p:nvSpPr>
        <p:spPr>
          <a:xfrm>
            <a:off x="427037" y="5824659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백승기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삼육대학교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9E02AC-5345-E41A-4D95-470DA6D0C34C}"/>
              </a:ext>
            </a:extLst>
          </p:cNvPr>
          <p:cNvSpPr txBox="1"/>
          <p:nvPr/>
        </p:nvSpPr>
        <p:spPr>
          <a:xfrm>
            <a:off x="427037" y="7261738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김민아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인천대학교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220EDE-A775-5847-DFF5-8ACE304D3234}"/>
              </a:ext>
            </a:extLst>
          </p:cNvPr>
          <p:cNvSpPr txBox="1"/>
          <p:nvPr/>
        </p:nvSpPr>
        <p:spPr>
          <a:xfrm>
            <a:off x="3779837" y="1049641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ko-KR" altLang="en-US" sz="1400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C0610DED-92BB-FBC6-325F-CDBCF955D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37" y="393533"/>
            <a:ext cx="1905000" cy="10541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1EC30DC-1AD0-B9FA-5B51-1F0295099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123" y="392292"/>
            <a:ext cx="32766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0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E130BF3-F7E1-DA17-6D22-58555EDC3AC2}"/>
              </a:ext>
            </a:extLst>
          </p:cNvPr>
          <p:cNvSpPr txBox="1"/>
          <p:nvPr/>
        </p:nvSpPr>
        <p:spPr>
          <a:xfrm>
            <a:off x="3779837" y="1049641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ko-KR" altLang="en-US" sz="1400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585220-44C6-4FFA-58A7-6FF62C86BC45}"/>
              </a:ext>
            </a:extLst>
          </p:cNvPr>
          <p:cNvSpPr txBox="1"/>
          <p:nvPr/>
        </p:nvSpPr>
        <p:spPr>
          <a:xfrm>
            <a:off x="427037" y="205718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 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제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7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차 </a:t>
            </a:r>
            <a:r>
              <a:rPr kumimoji="1" lang="ko-KR" altLang="en-US" b="1" dirty="0" err="1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집담회</a:t>
            </a:r>
            <a:endParaRPr kumimoji="1" lang="ko-KR" altLang="en-US" b="1" dirty="0">
              <a:solidFill>
                <a:srgbClr val="B59967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67712F-C3CD-C27F-53F9-68F2965DD6C7}"/>
              </a:ext>
            </a:extLst>
          </p:cNvPr>
          <p:cNvSpPr txBox="1"/>
          <p:nvPr/>
        </p:nvSpPr>
        <p:spPr>
          <a:xfrm>
            <a:off x="427037" y="2629534"/>
            <a:ext cx="5346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한국사회</a:t>
            </a:r>
            <a:r>
              <a:rPr kumimoji="1" lang="en-US" altLang="ko-KR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,</a:t>
            </a:r>
          </a:p>
          <a:p>
            <a:r>
              <a:rPr kumimoji="1" lang="ko-KR" altLang="en-US" sz="45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종교와 정치의 만남</a:t>
            </a: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EA9EBFE1-7A2B-C3E9-8BD9-B4DDC70C8E84}"/>
              </a:ext>
            </a:extLst>
          </p:cNvPr>
          <p:cNvCxnSpPr/>
          <p:nvPr/>
        </p:nvCxnSpPr>
        <p:spPr>
          <a:xfrm>
            <a:off x="573737" y="4459300"/>
            <a:ext cx="2904565" cy="0"/>
          </a:xfrm>
          <a:prstGeom prst="line">
            <a:avLst/>
          </a:prstGeom>
          <a:ln w="12700">
            <a:solidFill>
              <a:srgbClr val="B59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6A129A1-AB00-FF9B-5BA8-139AE580AA1B}"/>
              </a:ext>
            </a:extLst>
          </p:cNvPr>
          <p:cNvSpPr txBox="1"/>
          <p:nvPr/>
        </p:nvSpPr>
        <p:spPr>
          <a:xfrm>
            <a:off x="427038" y="4857518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 err="1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스티그마와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카리스마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코로나 위기 시기 신천지의 정치신학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24F37C-BE9C-C243-5E57-AF43897857D3}"/>
              </a:ext>
            </a:extLst>
          </p:cNvPr>
          <p:cNvSpPr txBox="1"/>
          <p:nvPr/>
        </p:nvSpPr>
        <p:spPr>
          <a:xfrm>
            <a:off x="427037" y="5213379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Stigma and Charisma: The Political Theology of </a:t>
            </a:r>
            <a:r>
              <a:rPr kumimoji="1" lang="en" altLang="ko-KR" sz="1400" dirty="0" err="1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Shincheonji</a:t>
            </a:r>
            <a:endParaRPr kumimoji="1" lang="en" altLang="ko-KR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Amid the COVID-19 Pandemic Crisis</a:t>
            </a:r>
            <a:endParaRPr kumimoji="1" lang="ko-KR" altLang="en-US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AE64FB-7DBB-C67E-2261-6C5C06404C18}"/>
              </a:ext>
            </a:extLst>
          </p:cNvPr>
          <p:cNvSpPr txBox="1"/>
          <p:nvPr/>
        </p:nvSpPr>
        <p:spPr>
          <a:xfrm>
            <a:off x="427038" y="6276971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두려움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혐오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분노</a:t>
            </a:r>
            <a:r>
              <a:rPr kumimoji="1" lang="en-US" altLang="ko-KR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SemiBold" pitchFamily="2" charset="-128"/>
                <a:ea typeface="Min Sans SemiBold" pitchFamily="2" charset="-128"/>
              </a:rPr>
              <a:t> 한국 극우 개신교의 정동정치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68C17A-113D-01DB-1486-D12E97892EF3}"/>
              </a:ext>
            </a:extLst>
          </p:cNvPr>
          <p:cNvSpPr txBox="1"/>
          <p:nvPr/>
        </p:nvSpPr>
        <p:spPr>
          <a:xfrm>
            <a:off x="427037" y="6632832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Fear, Hatred, and Anger: The Affective Politics of Far-Right</a:t>
            </a:r>
          </a:p>
          <a:p>
            <a:r>
              <a:rPr kumimoji="1" lang="en" altLang="ko-KR" sz="1400" dirty="0">
                <a:solidFill>
                  <a:schemeClr val="bg1"/>
                </a:solidFill>
                <a:latin typeface="Min Sans Light" pitchFamily="2" charset="-128"/>
                <a:ea typeface="Min Sans Light" pitchFamily="2" charset="-128"/>
              </a:rPr>
              <a:t>Protestantism in South Korea</a:t>
            </a:r>
            <a:endParaRPr kumimoji="1" lang="ko-KR" altLang="en-US" sz="1400" dirty="0">
              <a:solidFill>
                <a:schemeClr val="bg1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F757BE-6819-5E68-02E1-7701AACB760E}"/>
              </a:ext>
            </a:extLst>
          </p:cNvPr>
          <p:cNvSpPr txBox="1"/>
          <p:nvPr/>
        </p:nvSpPr>
        <p:spPr>
          <a:xfrm>
            <a:off x="427037" y="5824659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백승기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삼육대학교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53513F-454D-81A2-FDD4-15AB82110FC3}"/>
              </a:ext>
            </a:extLst>
          </p:cNvPr>
          <p:cNvSpPr txBox="1"/>
          <p:nvPr/>
        </p:nvSpPr>
        <p:spPr>
          <a:xfrm>
            <a:off x="427037" y="7261738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김민아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인천대학교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753C4F05-56A7-D5F4-831A-E007FAF39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340" y="9843305"/>
            <a:ext cx="2159000" cy="5334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CDF77E6-2C46-3142-81A7-578AEFCB1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37" y="393533"/>
            <a:ext cx="1905000" cy="10541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6D8A9A98-DE69-BD46-14D4-DCAE8E451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123" y="392292"/>
            <a:ext cx="3276600" cy="6731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B661C44-275E-D064-18EC-F11022ED1008}"/>
              </a:ext>
            </a:extLst>
          </p:cNvPr>
          <p:cNvSpPr txBox="1"/>
          <p:nvPr/>
        </p:nvSpPr>
        <p:spPr>
          <a:xfrm>
            <a:off x="0" y="-559578"/>
            <a:ext cx="12491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ko-KR" altLang="en-US" sz="1600" dirty="0"/>
              <a:t>배경</a:t>
            </a:r>
            <a:r>
              <a:rPr kumimoji="1" lang="en-US" altLang="ko-KR" sz="1600" dirty="0"/>
              <a:t>2</a:t>
            </a:r>
            <a:r>
              <a:rPr kumimoji="1" lang="ko-KR" altLang="en-US" sz="1600" dirty="0"/>
              <a:t> 사용할 경우</a:t>
            </a:r>
            <a:endParaRPr kumimoji="1"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67996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28C6B74-F1B7-98E8-7290-E56FDABB2467}"/>
              </a:ext>
            </a:extLst>
          </p:cNvPr>
          <p:cNvSpPr txBox="1"/>
          <p:nvPr/>
        </p:nvSpPr>
        <p:spPr>
          <a:xfrm>
            <a:off x="394379" y="205718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 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제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7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차 </a:t>
            </a:r>
            <a:r>
              <a:rPr kumimoji="1" lang="ko-KR" altLang="en-US" b="1" dirty="0" err="1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집담회</a:t>
            </a:r>
            <a:endParaRPr kumimoji="1" lang="ko-KR" altLang="en-US" b="1" dirty="0">
              <a:solidFill>
                <a:srgbClr val="B59967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D7BB7C-3912-E4C9-8112-59D913838363}"/>
              </a:ext>
            </a:extLst>
          </p:cNvPr>
          <p:cNvSpPr txBox="1"/>
          <p:nvPr/>
        </p:nvSpPr>
        <p:spPr>
          <a:xfrm>
            <a:off x="394379" y="2629534"/>
            <a:ext cx="5346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4500" b="1" dirty="0">
                <a:solidFill>
                  <a:srgbClr val="4C4C4C"/>
                </a:solidFill>
                <a:latin typeface="Min Sans Black" pitchFamily="2" charset="-128"/>
                <a:ea typeface="Min Sans Black" pitchFamily="2" charset="-128"/>
              </a:rPr>
              <a:t>한국사회</a:t>
            </a:r>
            <a:r>
              <a:rPr kumimoji="1" lang="en-US" altLang="ko-KR" sz="4500" b="1" dirty="0">
                <a:solidFill>
                  <a:srgbClr val="4C4C4C"/>
                </a:solidFill>
                <a:latin typeface="Min Sans Black" pitchFamily="2" charset="-128"/>
                <a:ea typeface="Min Sans Black" pitchFamily="2" charset="-128"/>
              </a:rPr>
              <a:t>,</a:t>
            </a:r>
          </a:p>
          <a:p>
            <a:r>
              <a:rPr kumimoji="1" lang="ko-KR" altLang="en-US" sz="4500" b="1" dirty="0">
                <a:solidFill>
                  <a:srgbClr val="4C4C4C"/>
                </a:solidFill>
                <a:latin typeface="Min Sans Black" pitchFamily="2" charset="-128"/>
                <a:ea typeface="Min Sans Black" pitchFamily="2" charset="-128"/>
              </a:rPr>
              <a:t>종교와 정치의 만남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E4C2066B-9988-E485-FD44-745A895A690B}"/>
              </a:ext>
            </a:extLst>
          </p:cNvPr>
          <p:cNvCxnSpPr/>
          <p:nvPr/>
        </p:nvCxnSpPr>
        <p:spPr>
          <a:xfrm>
            <a:off x="541081" y="4437529"/>
            <a:ext cx="2904565" cy="0"/>
          </a:xfrm>
          <a:prstGeom prst="line">
            <a:avLst/>
          </a:prstGeom>
          <a:ln w="12700">
            <a:solidFill>
              <a:srgbClr val="B59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D39A1C4-7282-BA08-24EB-7561BA0DAC12}"/>
              </a:ext>
            </a:extLst>
          </p:cNvPr>
          <p:cNvSpPr txBox="1"/>
          <p:nvPr/>
        </p:nvSpPr>
        <p:spPr>
          <a:xfrm>
            <a:off x="541080" y="4824860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 err="1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스티그마와</a:t>
            </a:r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 카리스마</a:t>
            </a:r>
            <a:r>
              <a:rPr kumimoji="1" lang="en-US" altLang="ko-KR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 코로나 위기 시기 신천지의 정치신학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BF08EE-797B-D134-F2BC-CB2D7448663A}"/>
              </a:ext>
            </a:extLst>
          </p:cNvPr>
          <p:cNvSpPr txBox="1"/>
          <p:nvPr/>
        </p:nvSpPr>
        <p:spPr>
          <a:xfrm>
            <a:off x="541079" y="5180721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rgbClr val="4C4C4C"/>
                </a:solidFill>
                <a:latin typeface="Min Sans Light" pitchFamily="2" charset="-128"/>
                <a:ea typeface="Min Sans Light" pitchFamily="2" charset="-128"/>
              </a:rPr>
              <a:t>Stigma and Charisma: The Political Theology of </a:t>
            </a:r>
            <a:r>
              <a:rPr kumimoji="1" lang="en" altLang="ko-KR" sz="1400" dirty="0" err="1">
                <a:solidFill>
                  <a:srgbClr val="4C4C4C"/>
                </a:solidFill>
                <a:latin typeface="Min Sans Light" pitchFamily="2" charset="-128"/>
                <a:ea typeface="Min Sans Light" pitchFamily="2" charset="-128"/>
              </a:rPr>
              <a:t>Shincheonji</a:t>
            </a:r>
            <a:endParaRPr kumimoji="1" lang="en" altLang="ko-KR" sz="1400" dirty="0">
              <a:solidFill>
                <a:srgbClr val="4C4C4C"/>
              </a:solidFill>
              <a:latin typeface="Min Sans Light" pitchFamily="2" charset="-128"/>
              <a:ea typeface="Min Sans Light" pitchFamily="2" charset="-128"/>
            </a:endParaRPr>
          </a:p>
          <a:p>
            <a:r>
              <a:rPr kumimoji="1" lang="en" altLang="ko-KR" sz="1400" dirty="0">
                <a:solidFill>
                  <a:srgbClr val="4C4C4C"/>
                </a:solidFill>
                <a:latin typeface="Min Sans Light" pitchFamily="2" charset="-128"/>
                <a:ea typeface="Min Sans Light" pitchFamily="2" charset="-128"/>
              </a:rPr>
              <a:t>Amid the COVID-19 Pandemic Crisis</a:t>
            </a:r>
            <a:endParaRPr kumimoji="1" lang="ko-KR" altLang="en-US" sz="1400" dirty="0">
              <a:solidFill>
                <a:srgbClr val="4C4C4C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CDEBAD-2088-C80E-0943-BFD0D0E5A9DC}"/>
              </a:ext>
            </a:extLst>
          </p:cNvPr>
          <p:cNvSpPr txBox="1"/>
          <p:nvPr/>
        </p:nvSpPr>
        <p:spPr>
          <a:xfrm>
            <a:off x="541080" y="6244313"/>
            <a:ext cx="526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두려움</a:t>
            </a:r>
            <a:r>
              <a:rPr kumimoji="1" lang="en-US" altLang="ko-KR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 혐오</a:t>
            </a:r>
            <a:r>
              <a:rPr kumimoji="1" lang="en-US" altLang="ko-KR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,</a:t>
            </a:r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 분노</a:t>
            </a:r>
            <a:r>
              <a:rPr kumimoji="1" lang="en-US" altLang="ko-KR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:</a:t>
            </a:r>
            <a:r>
              <a:rPr kumimoji="1" lang="ko-KR" altLang="en-US" sz="1600" b="1" dirty="0">
                <a:solidFill>
                  <a:srgbClr val="4C4C4C"/>
                </a:solidFill>
                <a:latin typeface="Min Sans SemiBold" pitchFamily="2" charset="-128"/>
                <a:ea typeface="Min Sans SemiBold" pitchFamily="2" charset="-128"/>
              </a:rPr>
              <a:t> 한국 극우 개신교의 정동정치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80856B-F205-6B96-42CC-25B6DD1F8801}"/>
              </a:ext>
            </a:extLst>
          </p:cNvPr>
          <p:cNvSpPr txBox="1"/>
          <p:nvPr/>
        </p:nvSpPr>
        <p:spPr>
          <a:xfrm>
            <a:off x="541079" y="6600174"/>
            <a:ext cx="526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ko-KR" sz="1400" dirty="0">
                <a:solidFill>
                  <a:srgbClr val="4C4C4C"/>
                </a:solidFill>
                <a:latin typeface="Min Sans Light" pitchFamily="2" charset="-128"/>
                <a:ea typeface="Min Sans Light" pitchFamily="2" charset="-128"/>
              </a:rPr>
              <a:t>Fear, Hatred, and Anger: The Affective Politics of Far-Right</a:t>
            </a:r>
          </a:p>
          <a:p>
            <a:r>
              <a:rPr kumimoji="1" lang="en" altLang="ko-KR" sz="1400" dirty="0">
                <a:solidFill>
                  <a:srgbClr val="4C4C4C"/>
                </a:solidFill>
                <a:latin typeface="Min Sans Light" pitchFamily="2" charset="-128"/>
                <a:ea typeface="Min Sans Light" pitchFamily="2" charset="-128"/>
              </a:rPr>
              <a:t>Protestantism in South Korea</a:t>
            </a:r>
            <a:endParaRPr kumimoji="1" lang="ko-KR" altLang="en-US" sz="1400" dirty="0">
              <a:solidFill>
                <a:srgbClr val="4C4C4C"/>
              </a:solidFill>
              <a:latin typeface="Min Sans Light" pitchFamily="2" charset="-128"/>
              <a:ea typeface="Min Sans Light" pitchFamily="2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E233C2-46A7-9150-D981-28EEB4A62E17}"/>
              </a:ext>
            </a:extLst>
          </p:cNvPr>
          <p:cNvSpPr txBox="1"/>
          <p:nvPr/>
        </p:nvSpPr>
        <p:spPr>
          <a:xfrm>
            <a:off x="541079" y="5792001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백승기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삼육대학교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E3F7B3-A27A-0BA4-D9FB-32E94E2AC8D8}"/>
              </a:ext>
            </a:extLst>
          </p:cNvPr>
          <p:cNvSpPr txBox="1"/>
          <p:nvPr/>
        </p:nvSpPr>
        <p:spPr>
          <a:xfrm>
            <a:off x="541079" y="7229080"/>
            <a:ext cx="200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김민아 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(</a:t>
            </a:r>
            <a:r>
              <a:rPr kumimoji="1" lang="ko-KR" altLang="en-US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인천대학교</a:t>
            </a:r>
            <a:r>
              <a:rPr kumimoji="1" lang="en-US" altLang="ko-KR" sz="1100" b="1" dirty="0">
                <a:solidFill>
                  <a:srgbClr val="042144"/>
                </a:solidFill>
                <a:latin typeface="Min Sans SemiBold" pitchFamily="2" charset="-128"/>
                <a:ea typeface="Min Sans SemiBold" pitchFamily="2" charset="-128"/>
              </a:rPr>
              <a:t>)</a:t>
            </a:r>
            <a:endParaRPr kumimoji="1" lang="ko-KR" altLang="en-US" sz="1100" b="1" dirty="0">
              <a:solidFill>
                <a:srgbClr val="042144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280017-CA5A-6607-BD7E-FB5DC061DA17}"/>
              </a:ext>
            </a:extLst>
          </p:cNvPr>
          <p:cNvSpPr txBox="1"/>
          <p:nvPr/>
        </p:nvSpPr>
        <p:spPr>
          <a:xfrm>
            <a:off x="3896426" y="1121047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ko-KR" altLang="en-US" sz="1400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가치와 정체성팀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1AF89-E950-63ED-83E3-8A2BD9CC651A}"/>
              </a:ext>
            </a:extLst>
          </p:cNvPr>
          <p:cNvSpPr txBox="1"/>
          <p:nvPr/>
        </p:nvSpPr>
        <p:spPr>
          <a:xfrm>
            <a:off x="-1" y="-679719"/>
            <a:ext cx="10691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/>
              <a:t>남색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금색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짙은 회색 키 컬러 </a:t>
            </a:r>
            <a:r>
              <a:rPr kumimoji="1" lang="en-US" altLang="ko-KR" dirty="0"/>
              <a:t>/</a:t>
            </a:r>
            <a:r>
              <a:rPr kumimoji="1" lang="ko-KR" altLang="en-US" dirty="0"/>
              <a:t> 폰트의 두께 </a:t>
            </a:r>
            <a:r>
              <a:rPr kumimoji="1" lang="en-US" altLang="ko-KR" dirty="0"/>
              <a:t>/</a:t>
            </a:r>
            <a:r>
              <a:rPr kumimoji="1" lang="ko-KR" altLang="en-US" dirty="0"/>
              <a:t> 금색과 흰색 라인 등을 활용할 수 있습니다</a:t>
            </a:r>
            <a:endParaRPr kumimoji="1" lang="en-US" altLang="ko-KR" dirty="0"/>
          </a:p>
          <a:p>
            <a:r>
              <a:rPr kumimoji="1" lang="ko-KR" altLang="en-US" sz="1400" dirty="0"/>
              <a:t>* 흰색 배경에서는 검은색 대신 짙은 회색을 사용하면 현재 포스터 디자인과 더 조화롭습니다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EBAA396-B2D2-FA6E-38CB-ECF614E79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1484" y="472017"/>
            <a:ext cx="3276600" cy="6731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45DBE87-4740-5D32-7727-532996942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93" y="507935"/>
            <a:ext cx="1905000" cy="10541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79B2E62-C868-6ECC-5A5D-ADC201FFC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3426" y="9686396"/>
            <a:ext cx="2159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41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</TotalTime>
  <Words>285</Words>
  <Application>Microsoft Macintosh PowerPoint</Application>
  <PresentationFormat>사용자 지정</PresentationFormat>
  <Paragraphs>42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Min Sans Black</vt:lpstr>
      <vt:lpstr>Min Sans Light</vt:lpstr>
      <vt:lpstr>Min Sans SemiBold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</dc:creator>
  <cp:lastModifiedBy>J</cp:lastModifiedBy>
  <cp:revision>8</cp:revision>
  <dcterms:created xsi:type="dcterms:W3CDTF">2025-12-21T14:07:41Z</dcterms:created>
  <dcterms:modified xsi:type="dcterms:W3CDTF">2026-01-12T12:31:35Z</dcterms:modified>
</cp:coreProperties>
</file>